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534"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hasCustomPrompt="1"/>
          </p:nvPr>
        </p:nvSpPr>
        <p:spPr>
          <a:xfrm>
            <a:off x="457200" y="685800"/>
            <a:ext cx="8229600" cy="1066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dirty="0" smtClean="0"/>
              <a:t>Diction</a:t>
            </a:r>
            <a:endParaRPr kumimoji="0" lang="en-US" dirty="0"/>
          </a:p>
        </p:txBody>
      </p:sp>
      <p:sp>
        <p:nvSpPr>
          <p:cNvPr id="28" name="Date Placeholder 27"/>
          <p:cNvSpPr>
            <a:spLocks noGrp="1"/>
          </p:cNvSpPr>
          <p:nvPr>
            <p:ph type="dt" sz="half" idx="10"/>
          </p:nvPr>
        </p:nvSpPr>
        <p:spPr/>
        <p:txBody>
          <a:bodyPr/>
          <a:lstStyle/>
          <a:p>
            <a:fld id="{581945D2-FB3D-4010-ABF7-FD84B3FF20AE}" type="datetimeFigureOut">
              <a:rPr lang="en-US" smtClean="0"/>
              <a:pPr/>
              <a:t>4/15/2014</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6984A709-D20E-4095-8B27-02978934F19B}" type="slidenum">
              <a:rPr lang="en-US" smtClean="0"/>
              <a:pPr/>
              <a:t>‹#›</a:t>
            </a:fld>
            <a:endParaRPr lang="en-US"/>
          </a:p>
        </p:txBody>
      </p:sp>
      <p:sp>
        <p:nvSpPr>
          <p:cNvPr id="9" name="Subtitle 8"/>
          <p:cNvSpPr>
            <a:spLocks noGrp="1"/>
          </p:cNvSpPr>
          <p:nvPr>
            <p:ph type="subTitle" idx="1" hasCustomPrompt="1"/>
          </p:nvPr>
        </p:nvSpPr>
        <p:spPr>
          <a:xfrm>
            <a:off x="457200" y="1905000"/>
            <a:ext cx="8229600" cy="3581400"/>
          </a:xfrm>
        </p:spPr>
        <p:txBody>
          <a:bodyPr/>
          <a:lstStyle>
            <a:lvl1pPr marL="0" indent="0" algn="ctr">
              <a:buNone/>
              <a:defRPr lang="en-US" sz="1100" u="none"/>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z="1800" u="sng" dirty="0" smtClean="0">
                <a:latin typeface="Berlin Sans FB Demi"/>
                <a:ea typeface="Calibri"/>
                <a:cs typeface="Times New Roman"/>
              </a:rPr>
              <a:t>Consider</a:t>
            </a:r>
            <a:r>
              <a:rPr lang="en-US" sz="1800" dirty="0" smtClean="0">
                <a:latin typeface="Berlin Sans FB Demi"/>
                <a:ea typeface="Calibri"/>
                <a:cs typeface="Times New Roman"/>
              </a:rPr>
              <a:t>:  Art is the </a:t>
            </a:r>
            <a:r>
              <a:rPr lang="en-US" sz="1800" b="1" dirty="0" smtClean="0">
                <a:latin typeface="Berlin Sans FB Demi"/>
                <a:ea typeface="Calibri"/>
                <a:cs typeface="Times New Roman"/>
              </a:rPr>
              <a:t>ANTIDOTE that can call us back from the edge of numbness, restoring the ability to feel for another.		</a:t>
            </a:r>
          </a:p>
          <a:p>
            <a:r>
              <a:rPr lang="en-US" sz="1800" b="1" dirty="0" smtClean="0">
                <a:latin typeface="Berlin Sans FB Demi"/>
                <a:ea typeface="Calibri"/>
                <a:cs typeface="Times New Roman"/>
              </a:rPr>
              <a:t>-Barbara Kingsolver, </a:t>
            </a:r>
            <a:r>
              <a:rPr lang="en-US" sz="1800" b="1" i="1" dirty="0" smtClean="0">
                <a:latin typeface="Berlin Sans FB Demi"/>
                <a:ea typeface="Calibri"/>
                <a:cs typeface="Times New Roman"/>
              </a:rPr>
              <a:t>High Tide in Tucson</a:t>
            </a:r>
            <a:endParaRPr lang="en-US" sz="1100" dirty="0">
              <a:latin typeface="Calibri"/>
              <a:ea typeface="Calibri"/>
              <a:cs typeface="Times New Roman"/>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945D2-FB3D-4010-ABF7-FD84B3FF20AE}" type="datetimeFigureOut">
              <a:rPr lang="en-US" smtClean="0"/>
              <a:pPr/>
              <a:t>4/15/2014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945D2-FB3D-4010-ABF7-FD84B3FF20AE}" type="datetimeFigureOut">
              <a:rPr lang="en-US" smtClean="0"/>
              <a:pPr/>
              <a:t>4/15/2014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945D2-FB3D-4010-ABF7-FD84B3FF20AE}" type="datetimeFigureOut">
              <a:rPr lang="en-US" smtClean="0"/>
              <a:pPr/>
              <a:t>4/15/2014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81945D2-FB3D-4010-ABF7-FD84B3FF20AE}" type="datetimeFigureOut">
              <a:rPr lang="en-US" smtClean="0"/>
              <a:pPr/>
              <a:t>4/15/2014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6984A709-D20E-4095-8B27-02978934F19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81945D2-FB3D-4010-ABF7-FD84B3FF20AE}" type="datetimeFigureOut">
              <a:rPr lang="en-US" smtClean="0"/>
              <a:pPr/>
              <a:t>4/15/2014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81945D2-FB3D-4010-ABF7-FD84B3FF20AE}" type="datetimeFigureOut">
              <a:rPr lang="en-US" smtClean="0"/>
              <a:pPr/>
              <a:t>4/15/2014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81945D2-FB3D-4010-ABF7-FD84B3FF20AE}" type="datetimeFigureOut">
              <a:rPr lang="en-US" smtClean="0"/>
              <a:pPr/>
              <a:t>4/15/2014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1945D2-FB3D-4010-ABF7-FD84B3FF20AE}" type="datetimeFigureOut">
              <a:rPr lang="en-US" smtClean="0"/>
              <a:pPr/>
              <a:t>4/15/2014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81945D2-FB3D-4010-ABF7-FD84B3FF20AE}" type="datetimeFigureOut">
              <a:rPr lang="en-US" smtClean="0"/>
              <a:pPr/>
              <a:t>4/15/2014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81945D2-FB3D-4010-ABF7-FD84B3FF20AE}" type="datetimeFigureOut">
              <a:rPr lang="en-US" smtClean="0"/>
              <a:pPr/>
              <a:t>4/15/2014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81945D2-FB3D-4010-ABF7-FD84B3FF20AE}" type="datetimeFigureOut">
              <a:rPr lang="en-US" smtClean="0"/>
              <a:pPr/>
              <a:t>4/15/2014</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984A709-D20E-4095-8B27-02978934F19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52400"/>
            <a:ext cx="8229600" cy="762000"/>
          </a:xfrm>
        </p:spPr>
        <p:txBody>
          <a:bodyPr/>
          <a:lstStyle/>
          <a:p>
            <a:r>
              <a:rPr lang="en-US" dirty="0" smtClean="0"/>
              <a:t>Syntax #6</a:t>
            </a:r>
            <a:endParaRPr lang="en-US" dirty="0"/>
          </a:p>
        </p:txBody>
      </p:sp>
      <p:sp>
        <p:nvSpPr>
          <p:cNvPr id="3" name="Subtitle 2"/>
          <p:cNvSpPr>
            <a:spLocks noGrp="1"/>
          </p:cNvSpPr>
          <p:nvPr>
            <p:ph type="subTitle" idx="1"/>
          </p:nvPr>
        </p:nvSpPr>
        <p:spPr>
          <a:xfrm>
            <a:off x="457200" y="990600"/>
            <a:ext cx="8229600" cy="5943600"/>
          </a:xfrm>
        </p:spPr>
        <p:txBody>
          <a:bodyPr>
            <a:normAutofit fontScale="55000" lnSpcReduction="20000"/>
          </a:bodyPr>
          <a:lstStyle/>
          <a:p>
            <a:r>
              <a:rPr sz="3800" dirty="0" smtClean="0"/>
              <a:t>Consider:</a:t>
            </a:r>
          </a:p>
          <a:p>
            <a:pPr algn="l"/>
            <a:r>
              <a:rPr sz="3800" dirty="0" smtClean="0"/>
              <a:t>Death be not proud, though some have called thee</a:t>
            </a:r>
          </a:p>
          <a:p>
            <a:pPr algn="l"/>
            <a:r>
              <a:rPr sz="3800" dirty="0" smtClean="0"/>
              <a:t>Mighty and dreadful, for thou art not so;</a:t>
            </a:r>
          </a:p>
          <a:p>
            <a:pPr algn="l"/>
            <a:r>
              <a:rPr lang="en-US" sz="3800" dirty="0" smtClean="0"/>
              <a:t>F</a:t>
            </a:r>
            <a:r>
              <a:rPr sz="3800" dirty="0" smtClean="0"/>
              <a:t>or those whom thou </a:t>
            </a:r>
            <a:r>
              <a:rPr sz="3800" dirty="0" err="1" smtClean="0"/>
              <a:t>think'st</a:t>
            </a:r>
            <a:r>
              <a:rPr sz="3800" dirty="0" smtClean="0"/>
              <a:t> thou </a:t>
            </a:r>
            <a:r>
              <a:rPr sz="3800" dirty="0" err="1" smtClean="0"/>
              <a:t>dost</a:t>
            </a:r>
            <a:r>
              <a:rPr sz="3800" dirty="0" smtClean="0"/>
              <a:t> overthrow</a:t>
            </a:r>
          </a:p>
          <a:p>
            <a:pPr algn="l"/>
            <a:r>
              <a:rPr sz="3800" dirty="0" smtClean="0"/>
              <a:t>Die not, </a:t>
            </a:r>
            <a:r>
              <a:rPr sz="3800" dirty="0" err="1" smtClean="0"/>
              <a:t>poore</a:t>
            </a:r>
            <a:r>
              <a:rPr sz="3800" dirty="0" smtClean="0"/>
              <a:t> Death; nor yet canst thou kill me. </a:t>
            </a:r>
          </a:p>
          <a:p>
            <a:pPr algn="l"/>
            <a:r>
              <a:rPr sz="3800" dirty="0" smtClean="0"/>
              <a:t>From rest and </a:t>
            </a:r>
            <a:r>
              <a:rPr sz="3800" dirty="0" err="1" smtClean="0"/>
              <a:t>sleepe</a:t>
            </a:r>
            <a:r>
              <a:rPr sz="3800" dirty="0" smtClean="0"/>
              <a:t>, which but thy pictures be, </a:t>
            </a:r>
          </a:p>
          <a:p>
            <a:pPr algn="l"/>
            <a:r>
              <a:rPr sz="3800" dirty="0" smtClean="0"/>
              <a:t>Much pleasure, then from thee much more must flow;</a:t>
            </a:r>
          </a:p>
          <a:p>
            <a:pPr algn="l"/>
            <a:r>
              <a:rPr sz="3800" dirty="0" smtClean="0"/>
              <a:t>-John Donne, "Death be not Proud"</a:t>
            </a:r>
          </a:p>
          <a:p>
            <a:endParaRPr sz="3800" dirty="0" smtClean="0"/>
          </a:p>
          <a:p>
            <a:r>
              <a:rPr sz="3800" dirty="0" smtClean="0"/>
              <a:t>Discuss:</a:t>
            </a:r>
          </a:p>
          <a:p>
            <a:pPr marL="742950" indent="-742950">
              <a:buAutoNum type="arabicPeriod"/>
            </a:pPr>
            <a:r>
              <a:rPr sz="3800" dirty="0" smtClean="0"/>
              <a:t>What is the effect of opening the first sentence with the imperative mood of the verb </a:t>
            </a:r>
            <a:r>
              <a:rPr sz="3800" i="1" dirty="0" smtClean="0"/>
              <a:t>to be</a:t>
            </a:r>
            <a:r>
              <a:rPr sz="3800" dirty="0" smtClean="0"/>
              <a:t>?</a:t>
            </a:r>
          </a:p>
          <a:p>
            <a:pPr marL="742950" indent="-742950">
              <a:buAutoNum type="arabicPeriod"/>
            </a:pPr>
            <a:endParaRPr sz="3800" dirty="0" smtClean="0"/>
          </a:p>
          <a:p>
            <a:pPr marL="742950" indent="-742950">
              <a:buAutoNum type="arabicPeriod"/>
            </a:pPr>
            <a:r>
              <a:rPr sz="3800" dirty="0" smtClean="0"/>
              <a:t>In the</a:t>
            </a:r>
            <a:r>
              <a:rPr lang="en-US" sz="3800" dirty="0" smtClean="0"/>
              <a:t> </a:t>
            </a:r>
            <a:r>
              <a:rPr sz="3800" dirty="0" smtClean="0"/>
              <a:t>first clause of the second sentence, the verb is understood: in the second clause of this sentence, the subject is understood. </a:t>
            </a:r>
            <a:r>
              <a:rPr lang="en-US" sz="3800" dirty="0" smtClean="0"/>
              <a:t>T</a:t>
            </a:r>
            <a:r>
              <a:rPr sz="3800" dirty="0" smtClean="0"/>
              <a:t>he natural word order is inverted. </a:t>
            </a:r>
          </a:p>
          <a:p>
            <a:pPr marL="742950" indent="-742950"/>
            <a:r>
              <a:rPr sz="3800" dirty="0" smtClean="0"/>
              <a:t>What effect does this have on the meaning of the lines?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SYNTAX #10</a:t>
            </a:r>
            <a:endParaRPr lang="en-US" dirty="0"/>
          </a:p>
        </p:txBody>
      </p:sp>
      <p:sp>
        <p:nvSpPr>
          <p:cNvPr id="3" name="Content Placeholder 2"/>
          <p:cNvSpPr>
            <a:spLocks noGrp="1"/>
          </p:cNvSpPr>
          <p:nvPr>
            <p:ph idx="1"/>
          </p:nvPr>
        </p:nvSpPr>
        <p:spPr>
          <a:xfrm>
            <a:off x="381000" y="2133600"/>
            <a:ext cx="8229600" cy="3200400"/>
          </a:xfrm>
        </p:spPr>
        <p:txBody>
          <a:bodyPr>
            <a:normAutofit/>
          </a:bodyPr>
          <a:lstStyle/>
          <a:p>
            <a:pPr algn="ctr">
              <a:buNone/>
            </a:pPr>
            <a:r>
              <a:rPr lang="en-US" dirty="0" smtClean="0"/>
              <a:t>Apply:</a:t>
            </a:r>
          </a:p>
          <a:p>
            <a:pPr algn="ctr">
              <a:buNone/>
            </a:pPr>
            <a:r>
              <a:rPr lang="en-US" dirty="0" smtClean="0"/>
              <a:t>Write a sentence in which you make an inanimate object active by using an active verb. Remember that your verb is not just an action verb (like </a:t>
            </a:r>
            <a:r>
              <a:rPr lang="en-US" i="1" dirty="0" smtClean="0"/>
              <a:t>talk </a:t>
            </a:r>
            <a:r>
              <a:rPr lang="en-US" dirty="0" smtClean="0"/>
              <a:t>or </a:t>
            </a:r>
            <a:r>
              <a:rPr lang="en-US" i="1" dirty="0" smtClean="0"/>
              <a:t>flow</a:t>
            </a:r>
            <a:r>
              <a:rPr lang="en-US" dirty="0" smtClean="0"/>
              <a:t>). The verb must make you inanimate object into an actor, a doer. Share your sentence with </a:t>
            </a:r>
            <a:r>
              <a:rPr lang="en-US" smtClean="0"/>
              <a:t>the class.</a:t>
            </a:r>
            <a:endParaRPr lang="en-US" dirty="0" smtClean="0"/>
          </a:p>
          <a:p>
            <a:pPr algn="ctr">
              <a:buNone/>
            </a:pPr>
            <a:endParaRPr lang="en-US" dirty="0" smtClean="0"/>
          </a:p>
        </p:txBody>
      </p:sp>
    </p:spTree>
    <p:extLst>
      <p:ext uri="{BB962C8B-B14F-4D97-AF65-F5344CB8AC3E}">
        <p14:creationId xmlns:p14="http://schemas.microsoft.com/office/powerpoint/2010/main" val="34804736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SYNTAX #6</a:t>
            </a:r>
            <a:endParaRPr lang="en-US" dirty="0"/>
          </a:p>
        </p:txBody>
      </p:sp>
      <p:sp>
        <p:nvSpPr>
          <p:cNvPr id="3" name="Content Placeholder 2"/>
          <p:cNvSpPr>
            <a:spLocks noGrp="1"/>
          </p:cNvSpPr>
          <p:nvPr>
            <p:ph idx="1"/>
          </p:nvPr>
        </p:nvSpPr>
        <p:spPr>
          <a:xfrm>
            <a:off x="381000" y="2133600"/>
            <a:ext cx="8229600" cy="3200400"/>
          </a:xfrm>
        </p:spPr>
        <p:txBody>
          <a:bodyPr>
            <a:normAutofit/>
          </a:bodyPr>
          <a:lstStyle/>
          <a:p>
            <a:pPr algn="ctr">
              <a:buNone/>
            </a:pPr>
            <a:r>
              <a:rPr lang="en-US" dirty="0" smtClean="0"/>
              <a:t>Apply:</a:t>
            </a:r>
          </a:p>
          <a:p>
            <a:pPr algn="ctr">
              <a:buNone/>
            </a:pPr>
            <a:r>
              <a:rPr lang="en-US" dirty="0" smtClean="0"/>
              <a:t>Write a sentence about </a:t>
            </a:r>
            <a:r>
              <a:rPr lang="en-US" dirty="0" err="1" smtClean="0"/>
              <a:t>Facebook</a:t>
            </a:r>
            <a:r>
              <a:rPr lang="en-US" dirty="0" smtClean="0"/>
              <a:t> or Twitter which begins with a verb in the imperative mood. Share your sentence with a partner and discuss the attitude toward these social media which your opening verb reveals.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76200"/>
            <a:ext cx="8229600" cy="762000"/>
          </a:xfrm>
        </p:spPr>
        <p:txBody>
          <a:bodyPr/>
          <a:lstStyle/>
          <a:p>
            <a:r>
              <a:rPr lang="en-US" dirty="0" smtClean="0"/>
              <a:t>Syntax #7</a:t>
            </a:r>
            <a:endParaRPr lang="en-US" dirty="0"/>
          </a:p>
        </p:txBody>
      </p:sp>
      <p:sp>
        <p:nvSpPr>
          <p:cNvPr id="3" name="Subtitle 2"/>
          <p:cNvSpPr>
            <a:spLocks noGrp="1"/>
          </p:cNvSpPr>
          <p:nvPr>
            <p:ph type="subTitle" idx="1"/>
          </p:nvPr>
        </p:nvSpPr>
        <p:spPr>
          <a:xfrm>
            <a:off x="457200" y="838200"/>
            <a:ext cx="8229600" cy="5791200"/>
          </a:xfrm>
        </p:spPr>
        <p:txBody>
          <a:bodyPr>
            <a:normAutofit fontScale="62500" lnSpcReduction="20000"/>
          </a:bodyPr>
          <a:lstStyle/>
          <a:p>
            <a:r>
              <a:rPr sz="3800" smtClean="0"/>
              <a:t>Consider: </a:t>
            </a:r>
          </a:p>
          <a:p>
            <a:pPr algn="l"/>
            <a:r>
              <a:rPr sz="3800" smtClean="0"/>
              <a:t>I hear an army charging upon the land,</a:t>
            </a:r>
          </a:p>
          <a:p>
            <a:pPr algn="l"/>
            <a:r>
              <a:rPr lang="en-US" sz="3800" dirty="0" smtClean="0"/>
              <a:t>A</a:t>
            </a:r>
            <a:r>
              <a:rPr sz="3800" smtClean="0"/>
              <a:t>nd the thunder of horses plunging, foam about their knees:</a:t>
            </a:r>
          </a:p>
          <a:p>
            <a:pPr algn="l"/>
            <a:r>
              <a:rPr sz="3800" smtClean="0"/>
              <a:t>Arrogant, in black armor, behind them stand,</a:t>
            </a:r>
          </a:p>
          <a:p>
            <a:pPr algn="l"/>
            <a:r>
              <a:rPr sz="3800" smtClean="0"/>
              <a:t>Disdaining the reins, with fluttering whips, the charioteers.</a:t>
            </a:r>
          </a:p>
          <a:p>
            <a:r>
              <a:rPr sz="3800" smtClean="0"/>
              <a:t>-James Joyce, "I Hear an Army Charging Upon the Land"</a:t>
            </a:r>
          </a:p>
          <a:p>
            <a:endParaRPr sz="3800" i="1" smtClean="0"/>
          </a:p>
          <a:p>
            <a:r>
              <a:rPr sz="3600" smtClean="0"/>
              <a:t>Discuss:</a:t>
            </a:r>
          </a:p>
          <a:p>
            <a:r>
              <a:rPr sz="3600" smtClean="0"/>
              <a:t>The subject of the verb </a:t>
            </a:r>
            <a:r>
              <a:rPr sz="3600" i="1" smtClean="0"/>
              <a:t>stand </a:t>
            </a:r>
            <a:r>
              <a:rPr sz="3600" smtClean="0"/>
              <a:t>in line 3 is </a:t>
            </a:r>
            <a:r>
              <a:rPr sz="3600" i="1" smtClean="0"/>
              <a:t>charioteers </a:t>
            </a:r>
            <a:r>
              <a:rPr sz="3600" smtClean="0"/>
              <a:t>at the end of line 4. How does this inversion of the normal word order (subject-verb) affect the impact of those lines?</a:t>
            </a:r>
          </a:p>
          <a:p>
            <a:endParaRPr sz="3600" smtClean="0"/>
          </a:p>
          <a:p>
            <a:r>
              <a:rPr sz="3600" smtClean="0"/>
              <a:t>Examine the adjectives and adjective phrases in lines 3 and 4: </a:t>
            </a:r>
            <a:r>
              <a:rPr sz="3600" i="1" smtClean="0"/>
              <a:t>arrogant, in black armor.</a:t>
            </a:r>
            <a:r>
              <a:rPr sz="3600" smtClean="0"/>
              <a:t> What word do these adjectives modify? How does this unusual word order affect the impact of these lines?</a:t>
            </a:r>
          </a:p>
        </p:txBody>
      </p:sp>
    </p:spTree>
    <p:extLst>
      <p:ext uri="{BB962C8B-B14F-4D97-AF65-F5344CB8AC3E}">
        <p14:creationId xmlns:p14="http://schemas.microsoft.com/office/powerpoint/2010/main" val="22725634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SYNTAX #7</a:t>
            </a:r>
            <a:endParaRPr lang="en-US" dirty="0"/>
          </a:p>
        </p:txBody>
      </p:sp>
      <p:sp>
        <p:nvSpPr>
          <p:cNvPr id="3" name="Content Placeholder 2"/>
          <p:cNvSpPr>
            <a:spLocks noGrp="1"/>
          </p:cNvSpPr>
          <p:nvPr>
            <p:ph idx="1"/>
          </p:nvPr>
        </p:nvSpPr>
        <p:spPr>
          <a:xfrm>
            <a:off x="381000" y="2133600"/>
            <a:ext cx="8229600" cy="3200400"/>
          </a:xfrm>
        </p:spPr>
        <p:txBody>
          <a:bodyPr>
            <a:normAutofit/>
          </a:bodyPr>
          <a:lstStyle/>
          <a:p>
            <a:pPr algn="ctr">
              <a:buNone/>
            </a:pPr>
            <a:r>
              <a:rPr lang="en-US" dirty="0" smtClean="0"/>
              <a:t>Apply: Write a sentence about a car crash. In your sentence invert the normal order of the subject and verb. Try to make your sentence sound natural and powerful. Share your sentence with </a:t>
            </a:r>
            <a:r>
              <a:rPr lang="en-US" smtClean="0"/>
              <a:t>a partner.</a:t>
            </a:r>
            <a:endParaRPr lang="en-US" dirty="0" smtClean="0"/>
          </a:p>
          <a:p>
            <a:pPr algn="ctr">
              <a:buNone/>
            </a:pPr>
            <a:endParaRPr lang="en-US" dirty="0" smtClean="0"/>
          </a:p>
        </p:txBody>
      </p:sp>
    </p:spTree>
    <p:extLst>
      <p:ext uri="{BB962C8B-B14F-4D97-AF65-F5344CB8AC3E}">
        <p14:creationId xmlns:p14="http://schemas.microsoft.com/office/powerpoint/2010/main" val="30133657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81000"/>
            <a:ext cx="8229600" cy="1066800"/>
          </a:xfrm>
        </p:spPr>
        <p:txBody>
          <a:bodyPr/>
          <a:lstStyle/>
          <a:p>
            <a:r>
              <a:rPr lang="en-US" dirty="0" smtClean="0"/>
              <a:t>Syntax #8</a:t>
            </a:r>
            <a:endParaRPr lang="en-US" dirty="0"/>
          </a:p>
        </p:txBody>
      </p:sp>
      <p:sp>
        <p:nvSpPr>
          <p:cNvPr id="3" name="Subtitle 2"/>
          <p:cNvSpPr>
            <a:spLocks noGrp="1"/>
          </p:cNvSpPr>
          <p:nvPr>
            <p:ph type="subTitle" idx="1"/>
          </p:nvPr>
        </p:nvSpPr>
        <p:spPr>
          <a:xfrm>
            <a:off x="457200" y="838200"/>
            <a:ext cx="8229600" cy="5715000"/>
          </a:xfrm>
        </p:spPr>
        <p:txBody>
          <a:bodyPr>
            <a:normAutofit fontScale="70000" lnSpcReduction="20000"/>
          </a:bodyPr>
          <a:lstStyle/>
          <a:p>
            <a:r>
              <a:rPr sz="3800" dirty="0" smtClean="0"/>
              <a:t>Consider:</a:t>
            </a:r>
          </a:p>
          <a:p>
            <a:r>
              <a:rPr sz="3600" dirty="0" smtClean="0"/>
              <a:t>"</a:t>
            </a:r>
            <a:r>
              <a:rPr lang="en-US" sz="3600" dirty="0" smtClean="0"/>
              <a:t>I</a:t>
            </a:r>
            <a:r>
              <a:rPr sz="3600" dirty="0" smtClean="0"/>
              <a:t>'m clean, </a:t>
            </a:r>
            <a:r>
              <a:rPr sz="3600" dirty="0" err="1" smtClean="0"/>
              <a:t>Carlito</a:t>
            </a:r>
            <a:r>
              <a:rPr sz="3600" dirty="0" smtClean="0"/>
              <a:t>, I'm not using." My voice dropped to a whisper. "I'm not using." And oh, God, I found my mind, thinking, </a:t>
            </a:r>
            <a:r>
              <a:rPr sz="3600" i="1" dirty="0" smtClean="0"/>
              <a:t>Wonder what it would be like again? Wonder what it would be like again? Wonder what it would be like again? Wonder</a:t>
            </a:r>
            <a:r>
              <a:rPr lang="en-US" sz="3600" i="1" dirty="0" smtClean="0"/>
              <a:t>… </a:t>
            </a:r>
            <a:r>
              <a:rPr lang="en-US" sz="3600" dirty="0" smtClean="0"/>
              <a:t>- Piri Thomas, </a:t>
            </a:r>
            <a:r>
              <a:rPr sz="3600" i="1" dirty="0" smtClean="0"/>
              <a:t>Down These Mean Streets</a:t>
            </a:r>
            <a:endParaRPr sz="3600" dirty="0" smtClean="0"/>
          </a:p>
          <a:p>
            <a:r>
              <a:rPr sz="3600" dirty="0" smtClean="0"/>
              <a:t>Discuss:</a:t>
            </a:r>
          </a:p>
          <a:p>
            <a:r>
              <a:rPr sz="3600" dirty="0" smtClean="0"/>
              <a:t>Thomas repeats the question </a:t>
            </a:r>
            <a:r>
              <a:rPr sz="3600" i="1" dirty="0" smtClean="0"/>
              <a:t>Wonder what it would be like again? </a:t>
            </a:r>
            <a:r>
              <a:rPr lang="en-US" sz="3600" dirty="0" smtClean="0"/>
              <a:t>T</a:t>
            </a:r>
            <a:r>
              <a:rPr sz="3600" dirty="0" smtClean="0"/>
              <a:t>hree times in the passage. W</a:t>
            </a:r>
            <a:r>
              <a:rPr lang="en-US" sz="3600" dirty="0" smtClean="0"/>
              <a:t>h</a:t>
            </a:r>
            <a:r>
              <a:rPr sz="3600" dirty="0" smtClean="0"/>
              <a:t>at effect does this repetition have on the impact of the passage?</a:t>
            </a:r>
          </a:p>
          <a:p>
            <a:endParaRPr sz="3600" dirty="0" smtClean="0"/>
          </a:p>
          <a:p>
            <a:r>
              <a:rPr sz="3600" dirty="0" smtClean="0"/>
              <a:t>At the end of the passage, Thomas uses ellipses to indicate an omission of words required for complete syntactical construction but unnecessary for understanding. What words are missing? What impact does this omission have on the passage?</a:t>
            </a:r>
          </a:p>
        </p:txBody>
      </p:sp>
    </p:spTree>
    <p:extLst>
      <p:ext uri="{BB962C8B-B14F-4D97-AF65-F5344CB8AC3E}">
        <p14:creationId xmlns:p14="http://schemas.microsoft.com/office/powerpoint/2010/main" val="5228261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SYNTAX #8</a:t>
            </a:r>
            <a:endParaRPr lang="en-US" dirty="0"/>
          </a:p>
        </p:txBody>
      </p:sp>
      <p:sp>
        <p:nvSpPr>
          <p:cNvPr id="3" name="Content Placeholder 2"/>
          <p:cNvSpPr>
            <a:spLocks noGrp="1"/>
          </p:cNvSpPr>
          <p:nvPr>
            <p:ph idx="1"/>
          </p:nvPr>
        </p:nvSpPr>
        <p:spPr>
          <a:xfrm>
            <a:off x="381000" y="2133600"/>
            <a:ext cx="8229600" cy="3200400"/>
          </a:xfrm>
        </p:spPr>
        <p:txBody>
          <a:bodyPr>
            <a:normAutofit fontScale="92500" lnSpcReduction="10000"/>
          </a:bodyPr>
          <a:lstStyle/>
          <a:p>
            <a:pPr algn="ctr">
              <a:buNone/>
            </a:pPr>
            <a:r>
              <a:rPr lang="en-US" dirty="0" smtClean="0"/>
              <a:t>Apply:</a:t>
            </a:r>
          </a:p>
          <a:p>
            <a:pPr algn="ctr">
              <a:buNone/>
            </a:pPr>
            <a:r>
              <a:rPr lang="en-US" dirty="0" smtClean="0"/>
              <a:t>Imagine that you are very hungry and are on the way to the best restaurant in town. Describe what you feel as you anticipate a great dinner. In your description use questions and ellipses, as Thomas does. Share your description with the class and explain the impact the questions and ellipses have on </a:t>
            </a:r>
            <a:r>
              <a:rPr lang="en-US" smtClean="0"/>
              <a:t>the description.</a:t>
            </a:r>
            <a:endParaRPr lang="en-US" dirty="0" smtClean="0"/>
          </a:p>
          <a:p>
            <a:pPr algn="ctr">
              <a:buNone/>
            </a:pPr>
            <a:endParaRPr lang="en-US" dirty="0" smtClean="0"/>
          </a:p>
        </p:txBody>
      </p:sp>
    </p:spTree>
    <p:extLst>
      <p:ext uri="{BB962C8B-B14F-4D97-AF65-F5344CB8AC3E}">
        <p14:creationId xmlns:p14="http://schemas.microsoft.com/office/powerpoint/2010/main" val="2313975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57200"/>
            <a:ext cx="8229600" cy="1066800"/>
          </a:xfrm>
        </p:spPr>
        <p:txBody>
          <a:bodyPr/>
          <a:lstStyle/>
          <a:p>
            <a:r>
              <a:rPr lang="en-US" dirty="0" smtClean="0"/>
              <a:t>Syntax #9</a:t>
            </a:r>
            <a:endParaRPr lang="en-US" dirty="0"/>
          </a:p>
        </p:txBody>
      </p:sp>
      <p:sp>
        <p:nvSpPr>
          <p:cNvPr id="3" name="Subtitle 2"/>
          <p:cNvSpPr>
            <a:spLocks noGrp="1"/>
          </p:cNvSpPr>
          <p:nvPr>
            <p:ph type="subTitle" idx="1"/>
          </p:nvPr>
        </p:nvSpPr>
        <p:spPr>
          <a:xfrm>
            <a:off x="457200" y="1905000"/>
            <a:ext cx="8229600" cy="4343400"/>
          </a:xfrm>
        </p:spPr>
        <p:txBody>
          <a:bodyPr>
            <a:normAutofit fontScale="62500" lnSpcReduction="20000"/>
          </a:bodyPr>
          <a:lstStyle/>
          <a:p>
            <a:r>
              <a:rPr sz="3800" smtClean="0"/>
              <a:t>Consider:</a:t>
            </a:r>
          </a:p>
          <a:p>
            <a:r>
              <a:rPr sz="3600" smtClean="0"/>
              <a:t>He had prepared to lie, to bluster, to remain sullenly unresponsive; but reassured by the good-humored intelligence of the Controller's face, he decided to tell the truth, straightforwardly. </a:t>
            </a:r>
            <a:r>
              <a:rPr lang="en-US" sz="3600" dirty="0" smtClean="0"/>
              <a:t>–</a:t>
            </a:r>
            <a:r>
              <a:rPr sz="3600" smtClean="0"/>
              <a:t> Aldous Huxley, </a:t>
            </a:r>
            <a:r>
              <a:rPr sz="3600" i="1" smtClean="0"/>
              <a:t>Brave New World</a:t>
            </a:r>
            <a:endParaRPr sz="3600" smtClean="0"/>
          </a:p>
          <a:p>
            <a:r>
              <a:rPr sz="3600" smtClean="0"/>
              <a:t>Discuss:</a:t>
            </a:r>
          </a:p>
          <a:p>
            <a:r>
              <a:rPr sz="3600" smtClean="0"/>
              <a:t>What effect does the repetition of infinitives (</a:t>
            </a:r>
            <a:r>
              <a:rPr sz="3600" i="1" smtClean="0"/>
              <a:t>to lie, to bluster, to remain</a:t>
            </a:r>
            <a:r>
              <a:rPr sz="3600" smtClean="0"/>
              <a:t>) in the first clause have on the meaning of the sentence? How do these infinitives prepare you for the infinitive phrase (</a:t>
            </a:r>
            <a:r>
              <a:rPr sz="3600" i="1" smtClean="0"/>
              <a:t>to tell the truth</a:t>
            </a:r>
            <a:r>
              <a:rPr sz="3600" smtClean="0"/>
              <a:t>) in the second clause?</a:t>
            </a:r>
          </a:p>
          <a:p>
            <a:endParaRPr sz="3600" smtClean="0"/>
          </a:p>
          <a:p>
            <a:r>
              <a:rPr sz="3600" smtClean="0"/>
              <a:t>What is the function of the semicolon in Huxley's sentence?</a:t>
            </a:r>
          </a:p>
        </p:txBody>
      </p:sp>
    </p:spTree>
    <p:extLst>
      <p:ext uri="{BB962C8B-B14F-4D97-AF65-F5344CB8AC3E}">
        <p14:creationId xmlns:p14="http://schemas.microsoft.com/office/powerpoint/2010/main" val="10083152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SYNTAX #9</a:t>
            </a:r>
            <a:endParaRPr lang="en-US" dirty="0"/>
          </a:p>
        </p:txBody>
      </p:sp>
      <p:sp>
        <p:nvSpPr>
          <p:cNvPr id="3" name="Content Placeholder 2"/>
          <p:cNvSpPr>
            <a:spLocks noGrp="1"/>
          </p:cNvSpPr>
          <p:nvPr>
            <p:ph idx="1"/>
          </p:nvPr>
        </p:nvSpPr>
        <p:spPr>
          <a:xfrm>
            <a:off x="381000" y="2133600"/>
            <a:ext cx="8229600" cy="3200400"/>
          </a:xfrm>
        </p:spPr>
        <p:txBody>
          <a:bodyPr>
            <a:normAutofit fontScale="92500"/>
          </a:bodyPr>
          <a:lstStyle/>
          <a:p>
            <a:pPr algn="ctr">
              <a:buNone/>
            </a:pPr>
            <a:r>
              <a:rPr lang="en-US" dirty="0" smtClean="0"/>
              <a:t>Apply:</a:t>
            </a:r>
          </a:p>
          <a:p>
            <a:pPr algn="ctr">
              <a:buNone/>
            </a:pPr>
            <a:r>
              <a:rPr lang="en-US" dirty="0" smtClean="0"/>
              <a:t>Write a sentence with two independent clauses connected by a semicolon. In the first clause use a series of infinitives (as in Huxley’s sentence). In the second clause, use an infinitive to contradict with your first clause. Your topic is a movie you have recently seen. Share your sentence with </a:t>
            </a:r>
            <a:r>
              <a:rPr lang="en-US" smtClean="0"/>
              <a:t>the class.</a:t>
            </a:r>
            <a:endParaRPr lang="en-US" dirty="0" smtClean="0"/>
          </a:p>
          <a:p>
            <a:pPr algn="ctr">
              <a:buNone/>
            </a:pPr>
            <a:endParaRPr lang="en-US" dirty="0" smtClean="0"/>
          </a:p>
        </p:txBody>
      </p:sp>
    </p:spTree>
    <p:extLst>
      <p:ext uri="{BB962C8B-B14F-4D97-AF65-F5344CB8AC3E}">
        <p14:creationId xmlns:p14="http://schemas.microsoft.com/office/powerpoint/2010/main" val="29181241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57200"/>
            <a:ext cx="8229600" cy="1066800"/>
          </a:xfrm>
        </p:spPr>
        <p:txBody>
          <a:bodyPr/>
          <a:lstStyle/>
          <a:p>
            <a:r>
              <a:rPr lang="en-US" dirty="0" smtClean="0"/>
              <a:t>Syntax #10</a:t>
            </a:r>
            <a:endParaRPr lang="en-US" dirty="0"/>
          </a:p>
        </p:txBody>
      </p:sp>
      <p:sp>
        <p:nvSpPr>
          <p:cNvPr id="3" name="Subtitle 2"/>
          <p:cNvSpPr>
            <a:spLocks noGrp="1"/>
          </p:cNvSpPr>
          <p:nvPr>
            <p:ph type="subTitle" idx="1"/>
          </p:nvPr>
        </p:nvSpPr>
        <p:spPr>
          <a:xfrm>
            <a:off x="457200" y="1905000"/>
            <a:ext cx="8229600" cy="4343400"/>
          </a:xfrm>
        </p:spPr>
        <p:txBody>
          <a:bodyPr>
            <a:normAutofit fontScale="77500" lnSpcReduction="20000"/>
          </a:bodyPr>
          <a:lstStyle/>
          <a:p>
            <a:r>
              <a:rPr sz="3800" smtClean="0"/>
              <a:t>Consider:</a:t>
            </a:r>
          </a:p>
          <a:p>
            <a:r>
              <a:rPr sz="3600" smtClean="0"/>
              <a:t>He slowly ventured into the pond. The bottom was deep, soft clay, he sank in and the water clasped dead cold round his legs. </a:t>
            </a:r>
            <a:r>
              <a:rPr lang="en-US" sz="3600" dirty="0" smtClean="0"/>
              <a:t>–</a:t>
            </a:r>
            <a:r>
              <a:rPr sz="3600" smtClean="0"/>
              <a:t> D.H. Lawerence "The Horse-Dealer's Daughter"</a:t>
            </a:r>
          </a:p>
          <a:p>
            <a:r>
              <a:rPr sz="3600" smtClean="0"/>
              <a:t>Discuss:</a:t>
            </a:r>
          </a:p>
          <a:p>
            <a:r>
              <a:rPr sz="3600" smtClean="0"/>
              <a:t>What effect does sentence length have on this passage?</a:t>
            </a:r>
          </a:p>
          <a:p>
            <a:endParaRPr sz="3600" smtClean="0"/>
          </a:p>
          <a:p>
            <a:r>
              <a:rPr sz="3600" smtClean="0"/>
              <a:t>Examine the second sentence. How does the structure of the sentence reinforce the meaning?</a:t>
            </a:r>
          </a:p>
        </p:txBody>
      </p:sp>
    </p:spTree>
    <p:extLst>
      <p:ext uri="{BB962C8B-B14F-4D97-AF65-F5344CB8AC3E}">
        <p14:creationId xmlns:p14="http://schemas.microsoft.com/office/powerpoint/2010/main" val="253640610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434</TotalTime>
  <Words>889</Words>
  <Application>Microsoft Office PowerPoint</Application>
  <PresentationFormat>On-screen Show (4:3)</PresentationFormat>
  <Paragraphs>62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Apex</vt:lpstr>
      <vt:lpstr>Syntax #6</vt:lpstr>
      <vt:lpstr>SYNTAX #6</vt:lpstr>
      <vt:lpstr>Syntax #7</vt:lpstr>
      <vt:lpstr>SYNTAX #7</vt:lpstr>
      <vt:lpstr>Syntax #8</vt:lpstr>
      <vt:lpstr>SYNTAX #8</vt:lpstr>
      <vt:lpstr>Syntax #9</vt:lpstr>
      <vt:lpstr>SYNTAX #9</vt:lpstr>
      <vt:lpstr>Syntax #10</vt:lpstr>
      <vt:lpstr>SYNTAX #10</vt:lpstr>
    </vt:vector>
  </TitlesOfParts>
  <Company>USD 259</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kfrederick</dc:creator>
  <cp:lastModifiedBy>Kelly Frederick</cp:lastModifiedBy>
  <cp:revision>33</cp:revision>
  <dcterms:created xsi:type="dcterms:W3CDTF">2008-08-19T21:40:58Z</dcterms:created>
  <dcterms:modified xsi:type="dcterms:W3CDTF">2014-04-15T15:17:46Z</dcterms:modified>
</cp:coreProperties>
</file>